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9" r:id="rId2"/>
    <p:sldId id="257" r:id="rId3"/>
    <p:sldId id="262" r:id="rId4"/>
    <p:sldId id="336" r:id="rId5"/>
    <p:sldId id="337" r:id="rId6"/>
    <p:sldId id="338" r:id="rId7"/>
    <p:sldId id="339" r:id="rId8"/>
    <p:sldId id="340" r:id="rId9"/>
    <p:sldId id="342" r:id="rId10"/>
    <p:sldId id="341" r:id="rId11"/>
    <p:sldId id="343" r:id="rId12"/>
    <p:sldId id="344" r:id="rId13"/>
    <p:sldId id="345" r:id="rId14"/>
    <p:sldId id="26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13" r:id="rId35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A1D-D59B-FC28-20D8-1390F04D2AA5}" name="Agate Development" initials="AD" userId="Agate Development" providerId="None"/>
  <p188:author id="{2A95A230-7EA7-8227-3E2B-08EC68339622}" name="Marilyn Isaacks" initials="MI" userId="S::isaacks@agatepub.onmicrosoft.com::0364ad1e-3287-43f4-bbe5-39165916fc92" providerId="AD"/>
  <p188:author id="{00DB3184-8DB4-C7A8-6E01-E98291DFE131}" name="Thomas H. Cormen" initials="THC" userId="S::d32210h@dartmouth.edu::9d023bd1-fe87-435b-8ffc-424b678b2c3a" providerId="AD"/>
  <p188:author id="{D0571EF0-6B3A-9ED5-88C6-34874A2A4F47}" name="Agate" initials="A" userId="Aga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21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2" autoAdjust="0"/>
    <p:restoredTop sz="87075"/>
  </p:normalViewPr>
  <p:slideViewPr>
    <p:cSldViewPr snapToGrid="0">
      <p:cViewPr varScale="1">
        <p:scale>
          <a:sx n="106" d="100"/>
          <a:sy n="106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3521-282F-442E-B43D-ADCE94B9474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5B2B-5621-4549-B656-A9B498AC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005-645B-4665-ADC2-31DA47FB08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2442" y="1122364"/>
            <a:ext cx="6925559" cy="529213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C1C612A-DB61-4EB7-ABA7-7493762B6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838" r="4670" b="2713"/>
          <a:stretch/>
        </p:blipFill>
        <p:spPr>
          <a:xfrm>
            <a:off x="1524000" y="1119002"/>
            <a:ext cx="2058187" cy="23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DAF0E-7F97-47E4-919E-4CF4629FD5A0}"/>
              </a:ext>
            </a:extLst>
          </p:cNvPr>
          <p:cNvSpPr/>
          <p:nvPr userDrawn="1"/>
        </p:nvSpPr>
        <p:spPr>
          <a:xfrm>
            <a:off x="1523998" y="3608761"/>
            <a:ext cx="9144000" cy="63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CC4A1-10DC-424A-92E6-D29D8958A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FE3554-0961-4EC3-8E67-0ADD6F729B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3864" y="1803401"/>
            <a:ext cx="6924137" cy="1700213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DEB84AB-3E80-4999-8364-D47C69B98A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56232"/>
            <a:ext cx="10515602" cy="4142232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9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54-511D-4B47-A8C1-E73BC66A8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1022-59EB-4069-B08D-98C2210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305B-2464-42AA-BB2A-4AF70228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C86AA-20C0-4B07-9897-057ED775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7984911-9300-4852-A0CB-CB3247D6B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5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24-2FD8-4379-9172-06D593D6E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0D115-B69A-42D4-A9C3-F3D98936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effectLst>
            <a:softEdge rad="63500"/>
          </a:effectLst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C395-1E09-4915-AE2A-CD60CFE2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05634-19EE-4A5E-94E5-65EFA74F2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5057AB1-3009-45DF-B96E-F14D5773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85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96A-8A98-452D-9CE5-E9DDF01BB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13F0-59E0-446C-8D87-4C46E086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2B5EF5-0D25-4A20-981B-36CA8BD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9BC4317-89C4-44E7-827D-A3E29B289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1228-0816-46E0-9E58-C0387CF785F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D2C2-37C2-4E32-9938-4D35DC16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E289-626E-45FD-AF65-9E4A3575D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7474A-38C9-4DD0-9A7A-36CFBB6946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B79-CA3E-4F3F-A5B2-FE7A09200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363E7-E607-45DD-AE33-C7E73E80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328B-CAB5-4A92-89E7-EBA8C79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/>
          <a:lstStyle/>
          <a:p>
            <a:fld id="{1C97C5FE-EAAB-4B0D-9845-9B0C19A6F8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B132AD-A6F8-4660-87E1-C8F491715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ty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A5C5-8FDF-4D5C-A928-4922BE63B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FDC964-152D-4CFF-B12F-C7753D272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92E2E86-84C9-4267-84BD-4CC032901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4495F-31EC-4113-BF41-CEDCAB691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857375"/>
            <a:ext cx="10515600" cy="4109792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buFont typeface="Wingdings" panose="05000000000000000000" pitchFamily="2" charset="2"/>
              <a:buChar char="§"/>
              <a:defRPr sz="2400"/>
            </a:lvl3pPr>
            <a:lvl4pPr marL="1028700" indent="-342900">
              <a:buFont typeface="Arial" panose="020B0604020202020204" pitchFamily="34" charset="0"/>
              <a:buChar char="•"/>
              <a:defRPr sz="2400"/>
            </a:lvl4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 Content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2D6F-EC54-41D4-BC4A-780C3AD4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/>
            </a:lvl1pPr>
            <a:lvl2pPr>
              <a:defRPr/>
            </a:lvl2pPr>
            <a:lvl3pPr marL="1143014" indent="-228603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</a:lstStyle>
          <a:p>
            <a:pPr lvl="0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6F1D1AC-8D33-47A4-A3EA-FF1F5C27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5589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9D1DCB4C-C2E0-4956-8D74-6C794C695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5589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D29091F-5D3A-4094-9F91-122FDF80A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2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B0F4950-46D0-44AB-88B4-1935F91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2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3C590C0C-67F6-4B0E-AB8B-E7BA03B0FB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6895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BD4B32A8-4AFA-4DBB-9397-B8489318FE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6895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95334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470F2841-B0CC-41DA-8FAB-267381961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645" y="3909967"/>
            <a:ext cx="423819" cy="42381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172863AC-07AE-4D8A-A3B1-CD134449B3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18" y="1800282"/>
            <a:ext cx="423819" cy="423819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02D116A2-3EE9-4ABD-BAB5-67D0B17798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141" y="1800282"/>
            <a:ext cx="423819" cy="423819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F09FF110-59DA-4D50-B3F8-B01CCE209C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645" y="1800282"/>
            <a:ext cx="423819" cy="423819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A4F3583E-82D5-4230-8F59-37C1BE0D194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7141" y="3909967"/>
            <a:ext cx="423819" cy="423819"/>
          </a:xfrm>
          <a:prstGeom prst="rect">
            <a:avLst/>
          </a:prstGeom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5BD67A39-C562-4210-989C-99484F84D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618" y="3909967"/>
            <a:ext cx="423819" cy="42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8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FAE22-0F09-4124-AA37-973A311F4769}"/>
              </a:ext>
            </a:extLst>
          </p:cNvPr>
          <p:cNvSpPr/>
          <p:nvPr userDrawn="1"/>
        </p:nvSpPr>
        <p:spPr>
          <a:xfrm>
            <a:off x="7494307" y="1825625"/>
            <a:ext cx="3859492" cy="41509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74" y="2073898"/>
            <a:ext cx="3403076" cy="367645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6524133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501170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9DAD1-FBEF-4427-8A13-607A13DE5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C6844FE-57F2-436B-8575-50A053021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80CAB-75A1-4094-B904-98EBEC514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1701801"/>
            <a:ext cx="5157787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ECB045D-FF31-473E-8D55-CD922084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701801"/>
            <a:ext cx="5183189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50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32976"/>
            <a:ext cx="5157787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3032976"/>
            <a:ext cx="5183188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4F47F-B911-4BAA-88A8-D2DF8843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1693983"/>
            <a:ext cx="10518777" cy="132556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CAE6F6-5470-4594-988C-6EB0124E8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12EBE07-C462-4B9A-9728-C2FBB1BBB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0A29-DA17-41F6-9A0D-B4C11EE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0BAE3-D4D2-4A90-8303-9A2DBA59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95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0028D1E9-E7DF-4F9F-AE31-E939DF16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11953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77" r:id="rId5"/>
    <p:sldLayoutId id="2147483652" r:id="rId6"/>
    <p:sldLayoutId id="2147483678" r:id="rId7"/>
    <p:sldLayoutId id="2147483653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9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800" indent="-342900" algn="l" defTabSz="914411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287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716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40A-D2F5-45EF-8E4B-57EDFD6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61163F-A49B-49D8-8598-2853F3B06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FOURTH EDITION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509A4-CAF2-4B1A-A105-1B8CCA91B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4CB4578-D3A0-4689-9D7B-67E3AB20C5E2}"/>
              </a:ext>
            </a:extLst>
          </p:cNvPr>
          <p:cNvSpPr txBox="1">
            <a:spLocks/>
          </p:cNvSpPr>
          <p:nvPr/>
        </p:nvSpPr>
        <p:spPr>
          <a:xfrm>
            <a:off x="5809275" y="1411024"/>
            <a:ext cx="5387745" cy="287596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Edges drawn with heavy lines are in the predecessor subgraph.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Dashed lines go to newly discovered vertices. They are drawn with heavy lines because they are also now in the predecessor subgraph.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Double-outline vertices have been discovered and are in Q, waiting to be visited.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Heavy-outline vertices have been discovered, dequeued from Q, and visited.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47C9F23-7618-4698-875C-553B44FD2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94" b="53139"/>
          <a:stretch/>
        </p:blipFill>
        <p:spPr>
          <a:xfrm>
            <a:off x="1513924" y="1322032"/>
            <a:ext cx="3153556" cy="3113350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33519A12-F473-4128-86C5-9079226E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9" r="33175" b="53139"/>
          <a:stretch/>
        </p:blipFill>
        <p:spPr>
          <a:xfrm>
            <a:off x="1525499" y="1322032"/>
            <a:ext cx="3153556" cy="3113350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6EE9A3F0-1D45-42F6-9961-71B778C73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2" b="53139"/>
          <a:stretch/>
        </p:blipFill>
        <p:spPr>
          <a:xfrm>
            <a:off x="1471896" y="1324316"/>
            <a:ext cx="3077354" cy="3113350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A293662-953C-4176-BBDF-8D08A9C4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11" r="67794"/>
          <a:stretch/>
        </p:blipFill>
        <p:spPr>
          <a:xfrm>
            <a:off x="1502349" y="1384224"/>
            <a:ext cx="3153556" cy="3201523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AE5A407-6744-4250-BC0C-098469C3D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9" t="51811" r="34732"/>
          <a:stretch/>
        </p:blipFill>
        <p:spPr>
          <a:xfrm>
            <a:off x="1553380" y="1382191"/>
            <a:ext cx="2961823" cy="320152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87569745-4BAC-4338-8C23-1D66486BD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9" t="51811"/>
          <a:stretch/>
        </p:blipFill>
        <p:spPr>
          <a:xfrm>
            <a:off x="1551578" y="1367042"/>
            <a:ext cx="2995295" cy="3201523"/>
          </a:xfrm>
          <a:prstGeom prst="rect">
            <a:avLst/>
          </a:prstGeom>
        </p:spPr>
      </p:pic>
      <p:pic>
        <p:nvPicPr>
          <p:cNvPr id="16" name="Picture 15" descr="A picture containing watch, projector&#10;&#10;Description automatically generated">
            <a:extLst>
              <a:ext uri="{FF2B5EF4-FFF2-40B4-BE49-F238E27FC236}">
                <a16:creationId xmlns:a16="http://schemas.microsoft.com/office/drawing/2014/main" id="{388AC56D-1772-4222-B41A-BB0BD388C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 r="51405"/>
          <a:stretch/>
        </p:blipFill>
        <p:spPr>
          <a:xfrm>
            <a:off x="1502349" y="1373162"/>
            <a:ext cx="3091984" cy="3104765"/>
          </a:xfrm>
          <a:prstGeom prst="rect">
            <a:avLst/>
          </a:prstGeom>
        </p:spPr>
      </p:pic>
      <p:pic>
        <p:nvPicPr>
          <p:cNvPr id="22" name="Picture 21" descr="A picture containing watch, projector&#10;&#10;Description automatically generated">
            <a:extLst>
              <a:ext uri="{FF2B5EF4-FFF2-40B4-BE49-F238E27FC236}">
                <a16:creationId xmlns:a16="http://schemas.microsoft.com/office/drawing/2014/main" id="{F4E644F8-96F6-464A-BB9A-B31A7A8D9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4" t="5520"/>
          <a:stretch/>
        </p:blipFill>
        <p:spPr>
          <a:xfrm>
            <a:off x="1499972" y="1358717"/>
            <a:ext cx="2995295" cy="3104765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3898BF25-4C07-44C4-B97F-D73E3974D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76" y="4407593"/>
            <a:ext cx="9414611" cy="2390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07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PSEUDOCODE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print the vertices on a shortest path from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7CC45EF-4215-4548-A67B-E45FD74C6E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03" y="2501222"/>
            <a:ext cx="6607659" cy="30491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81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DEPTH-FIRST SEARCH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FF01C1CE-7F97-484F-9E36-A4F79E39E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02" y="1695437"/>
            <a:ext cx="9696521" cy="3467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906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DEPTH-FIRST SEARCH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088C7E5-C6F8-4B15-AE24-3229B0B6E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8" y="1528615"/>
            <a:ext cx="9186024" cy="5307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85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22380-2D6C-4610-A41D-0472037DD2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275" y="5191466"/>
            <a:ext cx="10675449" cy="1127276"/>
          </a:xfrm>
        </p:spPr>
        <p:txBody>
          <a:bodyPr/>
          <a:lstStyle/>
          <a:p>
            <a:r>
              <a:rPr lang="en-US" dirty="0"/>
              <a:t>Global search starts a local search on each vertex to explore entire graph.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175A6AB-3B60-4B9B-9EB1-7A7EB27FF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56"/>
          <a:stretch/>
        </p:blipFill>
        <p:spPr>
          <a:xfrm>
            <a:off x="1000745" y="1570894"/>
            <a:ext cx="9948609" cy="3118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679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PSEUDOCODE </a:t>
            </a:r>
            <a:r>
              <a:rPr lang="en-US" sz="2200" dirty="0"/>
              <a:t>(continued)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175A6AB-3B60-4B9B-9EB1-7A7EB27FF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43936" r="-101" b="-228"/>
          <a:stretch/>
        </p:blipFill>
        <p:spPr>
          <a:xfrm>
            <a:off x="1000745" y="1570894"/>
            <a:ext cx="9948609" cy="4287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69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ED6EF1E-C94F-4412-8E7B-8FAC65750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91" y="973015"/>
            <a:ext cx="10354841" cy="5884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2358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THEOREM (PARENTHESIS THEOREM)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F48AA471-426B-41E6-A220-C3A576D87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9" y="1609499"/>
            <a:ext cx="10072761" cy="40576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01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CLASSIFICATION OF EDGES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C68388E-1476-498D-8340-5BD7EB71A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00"/>
          <a:stretch/>
        </p:blipFill>
        <p:spPr>
          <a:xfrm>
            <a:off x="978656" y="1666862"/>
            <a:ext cx="10234687" cy="2051134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B27F4ED-8B5D-4031-AD61-52B13742F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8"/>
          <a:stretch/>
        </p:blipFill>
        <p:spPr>
          <a:xfrm>
            <a:off x="1060718" y="3833451"/>
            <a:ext cx="10234687" cy="7715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04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TOPOLOGICAL SORT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9CD610A-24D7-423F-9214-0C1E34EA3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1" y="1659718"/>
            <a:ext cx="10177537" cy="3538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785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09A-69DD-42DA-9B46-0D9F76A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LECTURE NOTES FOR CHAPTER 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0BEC0-D53C-44CA-8A5A-7F98146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sz="4000" dirty="0"/>
              <a:t>Elementary Graph Algorithms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00C7-E96F-466C-B304-FC207CD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1CA1082-F94E-47F4-B2A5-F7240866A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89"/>
          <a:stretch/>
        </p:blipFill>
        <p:spPr>
          <a:xfrm>
            <a:off x="952468" y="1395581"/>
            <a:ext cx="8763064" cy="45062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84169F4-6F98-4F8D-90DE-30AF075EB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1"/>
          <a:stretch/>
        </p:blipFill>
        <p:spPr>
          <a:xfrm>
            <a:off x="1866868" y="1846208"/>
            <a:ext cx="8763064" cy="4808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162AC4-96FB-43E9-84E9-BCC89775AA5A}"/>
              </a:ext>
            </a:extLst>
          </p:cNvPr>
          <p:cNvSpPr/>
          <p:nvPr/>
        </p:nvSpPr>
        <p:spPr>
          <a:xfrm>
            <a:off x="1852246" y="2039815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4B94BA-71A7-4A89-9DA0-5987D789CC46}"/>
              </a:ext>
            </a:extLst>
          </p:cNvPr>
          <p:cNvSpPr/>
          <p:nvPr/>
        </p:nvSpPr>
        <p:spPr>
          <a:xfrm>
            <a:off x="3582237" y="2071519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B40DC-8D94-457B-AAAF-39EFF718783C}"/>
              </a:ext>
            </a:extLst>
          </p:cNvPr>
          <p:cNvSpPr/>
          <p:nvPr/>
        </p:nvSpPr>
        <p:spPr>
          <a:xfrm>
            <a:off x="2738176" y="2776470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123B7E-015B-4F8C-8D59-65FB900AD378}"/>
              </a:ext>
            </a:extLst>
          </p:cNvPr>
          <p:cNvSpPr/>
          <p:nvPr/>
        </p:nvSpPr>
        <p:spPr>
          <a:xfrm>
            <a:off x="2643189" y="3569249"/>
            <a:ext cx="645972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3B690B-E442-4387-A804-D3D74C3493B0}"/>
              </a:ext>
            </a:extLst>
          </p:cNvPr>
          <p:cNvSpPr/>
          <p:nvPr/>
        </p:nvSpPr>
        <p:spPr>
          <a:xfrm>
            <a:off x="2577402" y="4319199"/>
            <a:ext cx="645973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1B4047-2C3A-470C-84FF-F447E148073D}"/>
              </a:ext>
            </a:extLst>
          </p:cNvPr>
          <p:cNvSpPr/>
          <p:nvPr/>
        </p:nvSpPr>
        <p:spPr>
          <a:xfrm>
            <a:off x="2577402" y="5069149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A36939-4C43-464C-A055-2DF82D7166C1}"/>
              </a:ext>
            </a:extLst>
          </p:cNvPr>
          <p:cNvSpPr/>
          <p:nvPr/>
        </p:nvSpPr>
        <p:spPr>
          <a:xfrm>
            <a:off x="5100600" y="2039815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C03244-583C-460E-B0DD-092E9169E1F3}"/>
              </a:ext>
            </a:extLst>
          </p:cNvPr>
          <p:cNvSpPr/>
          <p:nvPr/>
        </p:nvSpPr>
        <p:spPr>
          <a:xfrm>
            <a:off x="4938765" y="2722412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2900B7-30FB-4524-9C1B-697633F6787F}"/>
              </a:ext>
            </a:extLst>
          </p:cNvPr>
          <p:cNvSpPr/>
          <p:nvPr/>
        </p:nvSpPr>
        <p:spPr>
          <a:xfrm>
            <a:off x="5100599" y="3399264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E3499E-E747-40D4-84FF-D909E2C0BDDA}"/>
              </a:ext>
            </a:extLst>
          </p:cNvPr>
          <p:cNvSpPr/>
          <p:nvPr/>
        </p:nvSpPr>
        <p:spPr>
          <a:xfrm>
            <a:off x="5138891" y="4477461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25E3DF-2B9F-4BE1-AA13-5EC259728878}"/>
              </a:ext>
            </a:extLst>
          </p:cNvPr>
          <p:cNvSpPr/>
          <p:nvPr/>
        </p:nvSpPr>
        <p:spPr>
          <a:xfrm>
            <a:off x="4905266" y="5523650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98E617-211E-4F4A-98D8-9EF6ED0AAB80}"/>
              </a:ext>
            </a:extLst>
          </p:cNvPr>
          <p:cNvSpPr/>
          <p:nvPr/>
        </p:nvSpPr>
        <p:spPr>
          <a:xfrm>
            <a:off x="5058507" y="6197427"/>
            <a:ext cx="550985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D9CCA8-6762-4070-89C8-9379448C44B3}"/>
              </a:ext>
            </a:extLst>
          </p:cNvPr>
          <p:cNvSpPr/>
          <p:nvPr/>
        </p:nvSpPr>
        <p:spPr>
          <a:xfrm>
            <a:off x="6702251" y="1970788"/>
            <a:ext cx="314848" cy="33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1673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AF979F5-5309-45E5-A624-5AA5D92BC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6" y="1394582"/>
            <a:ext cx="9844159" cy="52149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13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08A2E-1481-4B30-B177-677ECBB94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25" y="1531129"/>
            <a:ext cx="10125149" cy="8096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D574AF-424C-4C80-81C6-5C22F61483DF}"/>
              </a:ext>
            </a:extLst>
          </p:cNvPr>
          <p:cNvGrpSpPr/>
          <p:nvPr/>
        </p:nvGrpSpPr>
        <p:grpSpPr>
          <a:xfrm>
            <a:off x="1210148" y="4199658"/>
            <a:ext cx="10348255" cy="2120120"/>
            <a:chOff x="1210148" y="4199658"/>
            <a:chExt cx="10348255" cy="21201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40EABC-DD93-4CDE-84F2-0A740F761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148" y="4199658"/>
              <a:ext cx="4372007" cy="504829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C27685AA-9FC6-4A8B-911E-9AFCC0490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766"/>
            <a:stretch/>
          </p:blipFill>
          <p:spPr>
            <a:xfrm>
              <a:off x="1257040" y="4610704"/>
              <a:ext cx="10301363" cy="1709074"/>
            </a:xfrm>
            <a:prstGeom prst="rect">
              <a:avLst/>
            </a:prstGeom>
          </p:spPr>
        </p:pic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E2081CF-D8E3-4D6E-8D99-1369C152CE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48" y="2425987"/>
            <a:ext cx="8282086" cy="1435890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DF27ED8-FC8A-4041-BA8A-FBDCA74F71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3" r="82558" b="15422"/>
          <a:stretch/>
        </p:blipFill>
        <p:spPr>
          <a:xfrm>
            <a:off x="1257040" y="6381520"/>
            <a:ext cx="1796748" cy="437001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C320A577-930D-4CC4-A28B-9094922FDC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66" r="82558" b="-1"/>
          <a:stretch/>
        </p:blipFill>
        <p:spPr>
          <a:xfrm>
            <a:off x="2211209" y="6386096"/>
            <a:ext cx="1796748" cy="437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70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84169F4-6F98-4F8D-90DE-30AF075EB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1"/>
          <a:stretch/>
        </p:blipFill>
        <p:spPr>
          <a:xfrm>
            <a:off x="1866868" y="1846208"/>
            <a:ext cx="8763064" cy="4808499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4359F16-35D8-4DDD-A977-119B232FA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650" y="1408935"/>
            <a:ext cx="10515600" cy="4351338"/>
          </a:xfrm>
        </p:spPr>
        <p:txBody>
          <a:bodyPr/>
          <a:lstStyle/>
          <a:p>
            <a:r>
              <a:rPr lang="en-US" dirty="0"/>
              <a:t>Let’s run DFS on this example to find finish times.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8324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t"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CE3330D-9EB6-4F51-BD6B-1EFA9B18C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7" y="945781"/>
            <a:ext cx="7206204" cy="5992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609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736484" cy="1325563"/>
          </a:xfrm>
        </p:spPr>
        <p:txBody>
          <a:bodyPr/>
          <a:lstStyle/>
          <a:p>
            <a:r>
              <a:rPr lang="en-US" dirty="0"/>
              <a:t>STRONGLY CONNECTED COMPONENTS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F079D43-0C34-44EE-9161-E50D27AFA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4" y="1360249"/>
            <a:ext cx="10067999" cy="51530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685759-3D23-4245-86A1-EECDF6902DEE}"/>
              </a:ext>
            </a:extLst>
          </p:cNvPr>
          <p:cNvSpPr/>
          <p:nvPr/>
        </p:nvSpPr>
        <p:spPr>
          <a:xfrm>
            <a:off x="738554" y="3692769"/>
            <a:ext cx="5802923" cy="44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F21411-461E-4AA9-82F7-50C3E8EADA46}"/>
              </a:ext>
            </a:extLst>
          </p:cNvPr>
          <p:cNvSpPr/>
          <p:nvPr/>
        </p:nvSpPr>
        <p:spPr>
          <a:xfrm>
            <a:off x="1296237" y="4501662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0AF38F-0A32-4936-84AA-12ADE4F00C31}"/>
              </a:ext>
            </a:extLst>
          </p:cNvPr>
          <p:cNvSpPr/>
          <p:nvPr/>
        </p:nvSpPr>
        <p:spPr>
          <a:xfrm>
            <a:off x="1296237" y="5780940"/>
            <a:ext cx="663192" cy="3583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408519-2E79-4938-BFE9-D2C3DE6BD935}"/>
              </a:ext>
            </a:extLst>
          </p:cNvPr>
          <p:cNvSpPr/>
          <p:nvPr/>
        </p:nvSpPr>
        <p:spPr>
          <a:xfrm>
            <a:off x="2809928" y="4515792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27C431-8672-4FD3-84D5-7147672C2119}"/>
              </a:ext>
            </a:extLst>
          </p:cNvPr>
          <p:cNvSpPr/>
          <p:nvPr/>
        </p:nvSpPr>
        <p:spPr>
          <a:xfrm>
            <a:off x="2779337" y="5805850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B1BA9A-DFCF-4924-8DF8-5EFE301745EF}"/>
              </a:ext>
            </a:extLst>
          </p:cNvPr>
          <p:cNvSpPr/>
          <p:nvPr/>
        </p:nvSpPr>
        <p:spPr>
          <a:xfrm>
            <a:off x="4268875" y="5827832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3D23A9-C92B-464D-8DA0-5CC26E405E56}"/>
              </a:ext>
            </a:extLst>
          </p:cNvPr>
          <p:cNvSpPr/>
          <p:nvPr/>
        </p:nvSpPr>
        <p:spPr>
          <a:xfrm>
            <a:off x="4268875" y="4460259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7132FE-8FD5-41DC-8AE7-B4EAB8FF4B83}"/>
              </a:ext>
            </a:extLst>
          </p:cNvPr>
          <p:cNvSpPr/>
          <p:nvPr/>
        </p:nvSpPr>
        <p:spPr>
          <a:xfrm>
            <a:off x="5764404" y="4501662"/>
            <a:ext cx="699774" cy="3550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655528-F0C4-4E42-97D1-71EA84FAFC3C}"/>
              </a:ext>
            </a:extLst>
          </p:cNvPr>
          <p:cNvSpPr/>
          <p:nvPr/>
        </p:nvSpPr>
        <p:spPr>
          <a:xfrm>
            <a:off x="5764403" y="5780939"/>
            <a:ext cx="777073" cy="3818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4994AF-53FB-46A0-ADA8-86BDD1A0C024}"/>
              </a:ext>
            </a:extLst>
          </p:cNvPr>
          <p:cNvSpPr/>
          <p:nvPr/>
        </p:nvSpPr>
        <p:spPr>
          <a:xfrm>
            <a:off x="7259933" y="5851279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26C7A8-7A5E-4B61-A9C1-DE6E3BEA1E14}"/>
              </a:ext>
            </a:extLst>
          </p:cNvPr>
          <p:cNvSpPr/>
          <p:nvPr/>
        </p:nvSpPr>
        <p:spPr>
          <a:xfrm>
            <a:off x="7259933" y="4474866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2250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C7BB0C6-1A51-43BF-8471-862F4F66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0" y="1543036"/>
            <a:ext cx="10220400" cy="37719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6353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8C5C7C5-206A-43B2-8169-6620154B6C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0" b="31114"/>
          <a:stretch/>
        </p:blipFill>
        <p:spPr>
          <a:xfrm>
            <a:off x="957225" y="1513950"/>
            <a:ext cx="10277550" cy="368104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B5A4082-E13D-4CAE-B0A8-A9EDFC003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7"/>
          <a:stretch/>
        </p:blipFill>
        <p:spPr>
          <a:xfrm>
            <a:off x="957225" y="5228492"/>
            <a:ext cx="10277550" cy="15652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758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736484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F079D43-0C34-44EE-9161-E50D27AFA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0"/>
          <a:stretch/>
        </p:blipFill>
        <p:spPr>
          <a:xfrm>
            <a:off x="1162485" y="4520078"/>
            <a:ext cx="10067999" cy="2375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685759-3D23-4245-86A1-EECDF6902DEE}"/>
              </a:ext>
            </a:extLst>
          </p:cNvPr>
          <p:cNvSpPr/>
          <p:nvPr/>
        </p:nvSpPr>
        <p:spPr>
          <a:xfrm>
            <a:off x="979715" y="4074601"/>
            <a:ext cx="5802923" cy="44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F21411-461E-4AA9-82F7-50C3E8EADA46}"/>
              </a:ext>
            </a:extLst>
          </p:cNvPr>
          <p:cNvSpPr/>
          <p:nvPr/>
        </p:nvSpPr>
        <p:spPr>
          <a:xfrm>
            <a:off x="1537398" y="4883494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0AF38F-0A32-4936-84AA-12ADE4F00C31}"/>
              </a:ext>
            </a:extLst>
          </p:cNvPr>
          <p:cNvSpPr/>
          <p:nvPr/>
        </p:nvSpPr>
        <p:spPr>
          <a:xfrm>
            <a:off x="1537398" y="6162772"/>
            <a:ext cx="663192" cy="3583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408519-2E79-4938-BFE9-D2C3DE6BD935}"/>
              </a:ext>
            </a:extLst>
          </p:cNvPr>
          <p:cNvSpPr/>
          <p:nvPr/>
        </p:nvSpPr>
        <p:spPr>
          <a:xfrm>
            <a:off x="3051089" y="4897624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27C431-8672-4FD3-84D5-7147672C2119}"/>
              </a:ext>
            </a:extLst>
          </p:cNvPr>
          <p:cNvSpPr/>
          <p:nvPr/>
        </p:nvSpPr>
        <p:spPr>
          <a:xfrm>
            <a:off x="3020498" y="6187682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B1BA9A-DFCF-4924-8DF8-5EFE301745EF}"/>
              </a:ext>
            </a:extLst>
          </p:cNvPr>
          <p:cNvSpPr/>
          <p:nvPr/>
        </p:nvSpPr>
        <p:spPr>
          <a:xfrm>
            <a:off x="4510036" y="6209664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3D23A9-C92B-464D-8DA0-5CC26E405E56}"/>
              </a:ext>
            </a:extLst>
          </p:cNvPr>
          <p:cNvSpPr/>
          <p:nvPr/>
        </p:nvSpPr>
        <p:spPr>
          <a:xfrm>
            <a:off x="4510036" y="4842091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7132FE-8FD5-41DC-8AE7-B4EAB8FF4B83}"/>
              </a:ext>
            </a:extLst>
          </p:cNvPr>
          <p:cNvSpPr/>
          <p:nvPr/>
        </p:nvSpPr>
        <p:spPr>
          <a:xfrm>
            <a:off x="6005565" y="4883494"/>
            <a:ext cx="699774" cy="3550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655528-F0C4-4E42-97D1-71EA84FAFC3C}"/>
              </a:ext>
            </a:extLst>
          </p:cNvPr>
          <p:cNvSpPr/>
          <p:nvPr/>
        </p:nvSpPr>
        <p:spPr>
          <a:xfrm>
            <a:off x="6005564" y="6162771"/>
            <a:ext cx="777073" cy="3818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4994AF-53FB-46A0-ADA8-86BDD1A0C024}"/>
              </a:ext>
            </a:extLst>
          </p:cNvPr>
          <p:cNvSpPr/>
          <p:nvPr/>
        </p:nvSpPr>
        <p:spPr>
          <a:xfrm>
            <a:off x="7501094" y="6233111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26C7A8-7A5E-4B61-A9C1-DE6E3BEA1E14}"/>
              </a:ext>
            </a:extLst>
          </p:cNvPr>
          <p:cNvSpPr/>
          <p:nvPr/>
        </p:nvSpPr>
        <p:spPr>
          <a:xfrm>
            <a:off x="7501094" y="4856698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0B03D1-A217-4F0F-B174-5F86F1DD5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29" y="4074601"/>
            <a:ext cx="10515600" cy="2484194"/>
          </a:xfrm>
        </p:spPr>
        <p:txBody>
          <a:bodyPr/>
          <a:lstStyle/>
          <a:p>
            <a:r>
              <a:rPr lang="en-US" dirty="0"/>
              <a:t>Do DFS in G.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E6FA7F-5174-4350-B1FA-7FABFF38B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63" y="1307319"/>
            <a:ext cx="10603297" cy="28155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5198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736484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F079D43-0C34-44EE-9161-E50D27AFA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0"/>
          <a:stretch/>
        </p:blipFill>
        <p:spPr>
          <a:xfrm>
            <a:off x="1031854" y="2161081"/>
            <a:ext cx="10067999" cy="2375066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0B03D1-A217-4F0F-B174-5F86F1DD5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4" y="1620897"/>
            <a:ext cx="10515600" cy="4351338"/>
          </a:xfrm>
        </p:spPr>
        <p:txBody>
          <a:bodyPr/>
          <a:lstStyle/>
          <a:p>
            <a:r>
              <a:rPr lang="en-US" dirty="0"/>
              <a:t>Run DFS.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7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GRAPH REPRESENTATION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8977C03-9A37-470B-9925-F287AF31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2" y="1620410"/>
            <a:ext cx="10210875" cy="4119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70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46828E9-5D27-4AF5-A8EB-38AB25E9C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29" y="2056178"/>
            <a:ext cx="7915333" cy="2309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736484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85759-3D23-4245-86A1-EECDF6902DEE}"/>
              </a:ext>
            </a:extLst>
          </p:cNvPr>
          <p:cNvSpPr/>
          <p:nvPr/>
        </p:nvSpPr>
        <p:spPr>
          <a:xfrm>
            <a:off x="979715" y="1582608"/>
            <a:ext cx="5802923" cy="44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F21411-461E-4AA9-82F7-50C3E8EADA46}"/>
              </a:ext>
            </a:extLst>
          </p:cNvPr>
          <p:cNvSpPr/>
          <p:nvPr/>
        </p:nvSpPr>
        <p:spPr>
          <a:xfrm>
            <a:off x="1537398" y="2361357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0AF38F-0A32-4936-84AA-12ADE4F00C31}"/>
              </a:ext>
            </a:extLst>
          </p:cNvPr>
          <p:cNvSpPr/>
          <p:nvPr/>
        </p:nvSpPr>
        <p:spPr>
          <a:xfrm>
            <a:off x="1547446" y="3660731"/>
            <a:ext cx="663192" cy="3583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408519-2E79-4938-BFE9-D2C3DE6BD935}"/>
              </a:ext>
            </a:extLst>
          </p:cNvPr>
          <p:cNvSpPr/>
          <p:nvPr/>
        </p:nvSpPr>
        <p:spPr>
          <a:xfrm>
            <a:off x="3061137" y="2365439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27C431-8672-4FD3-84D5-7147672C2119}"/>
              </a:ext>
            </a:extLst>
          </p:cNvPr>
          <p:cNvSpPr/>
          <p:nvPr/>
        </p:nvSpPr>
        <p:spPr>
          <a:xfrm>
            <a:off x="3030546" y="3675593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B1BA9A-DFCF-4924-8DF8-5EFE301745EF}"/>
              </a:ext>
            </a:extLst>
          </p:cNvPr>
          <p:cNvSpPr/>
          <p:nvPr/>
        </p:nvSpPr>
        <p:spPr>
          <a:xfrm>
            <a:off x="4520084" y="3697575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3D23A9-C92B-464D-8DA0-5CC26E405E56}"/>
              </a:ext>
            </a:extLst>
          </p:cNvPr>
          <p:cNvSpPr/>
          <p:nvPr/>
        </p:nvSpPr>
        <p:spPr>
          <a:xfrm>
            <a:off x="4510036" y="2350098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7132FE-8FD5-41DC-8AE7-B4EAB8FF4B83}"/>
              </a:ext>
            </a:extLst>
          </p:cNvPr>
          <p:cNvSpPr/>
          <p:nvPr/>
        </p:nvSpPr>
        <p:spPr>
          <a:xfrm>
            <a:off x="6005565" y="2391501"/>
            <a:ext cx="699774" cy="3550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655528-F0C4-4E42-97D1-71EA84FAFC3C}"/>
              </a:ext>
            </a:extLst>
          </p:cNvPr>
          <p:cNvSpPr/>
          <p:nvPr/>
        </p:nvSpPr>
        <p:spPr>
          <a:xfrm>
            <a:off x="6005564" y="3670778"/>
            <a:ext cx="777073" cy="3818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4994AF-53FB-46A0-ADA8-86BDD1A0C024}"/>
              </a:ext>
            </a:extLst>
          </p:cNvPr>
          <p:cNvSpPr/>
          <p:nvPr/>
        </p:nvSpPr>
        <p:spPr>
          <a:xfrm>
            <a:off x="7501094" y="3700926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26C7A8-7A5E-4B61-A9C1-DE6E3BEA1E14}"/>
              </a:ext>
            </a:extLst>
          </p:cNvPr>
          <p:cNvSpPr/>
          <p:nvPr/>
        </p:nvSpPr>
        <p:spPr>
          <a:xfrm>
            <a:off x="7501094" y="2364705"/>
            <a:ext cx="663192" cy="3114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0B03D1-A217-4F0F-B174-5F86F1DD5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29" y="1582608"/>
            <a:ext cx="10515600" cy="2484194"/>
          </a:xfrm>
        </p:spPr>
        <p:txBody>
          <a:bodyPr/>
          <a:lstStyle/>
          <a:p>
            <a:r>
              <a:rPr lang="en-US" dirty="0"/>
              <a:t>Take G</a:t>
            </a:r>
            <a:r>
              <a:rPr lang="en-US" baseline="30000" dirty="0"/>
              <a:t>T</a:t>
            </a: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699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46828E9-5D27-4AF5-A8EB-38AB25E9C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29" y="2056178"/>
            <a:ext cx="7915333" cy="2309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736484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85759-3D23-4245-86A1-EECDF6902DEE}"/>
              </a:ext>
            </a:extLst>
          </p:cNvPr>
          <p:cNvSpPr/>
          <p:nvPr/>
        </p:nvSpPr>
        <p:spPr>
          <a:xfrm>
            <a:off x="979715" y="1582608"/>
            <a:ext cx="5802923" cy="44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0B03D1-A217-4F0F-B174-5F86F1DD5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29" y="1582608"/>
            <a:ext cx="10515600" cy="2484194"/>
          </a:xfrm>
        </p:spPr>
        <p:txBody>
          <a:bodyPr/>
          <a:lstStyle/>
          <a:p>
            <a:r>
              <a:rPr lang="en-US" dirty="0"/>
              <a:t>DFS in G</a:t>
            </a:r>
            <a:r>
              <a:rPr lang="en-US" baseline="30000" dirty="0"/>
              <a:t>T</a:t>
            </a:r>
            <a:r>
              <a:rPr lang="en-US" dirty="0"/>
              <a:t>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5EE18A9-12E9-400E-B014-337096F27504}"/>
              </a:ext>
            </a:extLst>
          </p:cNvPr>
          <p:cNvSpPr txBox="1">
            <a:spLocks/>
          </p:cNvSpPr>
          <p:nvPr/>
        </p:nvSpPr>
        <p:spPr>
          <a:xfrm>
            <a:off x="988929" y="5047013"/>
            <a:ext cx="10515600" cy="1835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29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7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371600" indent="-342900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top level DFS-Visit will discover it’s component.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5DFB754-0167-4E4D-943A-EBCAF2E57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95" y="4366007"/>
            <a:ext cx="2557481" cy="5429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8284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736484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FBF89D0D-F38F-426F-92BA-DF60048E4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2" y="1620897"/>
            <a:ext cx="10096574" cy="4443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1649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736484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320F26F-7AA1-4C7B-A7A0-EBEFEC89E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2" y="1581136"/>
            <a:ext cx="10287075" cy="36957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1753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767646" cy="1325563"/>
          </a:xfrm>
        </p:spPr>
        <p:txBody>
          <a:bodyPr/>
          <a:lstStyle/>
          <a:p>
            <a:r>
              <a:rPr lang="en-US" dirty="0"/>
              <a:t>STRONGLY CONNECTED COMPONENTS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19953-4948-455C-A3B9-DB6A90B1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8" y="1620897"/>
            <a:ext cx="6667549" cy="57150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31DB389-B047-44DD-A151-5A838F84A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8" y="2095061"/>
            <a:ext cx="9934648" cy="14859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718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ADJACENCY LISTS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977C03-9A37-470B-9925-F287AF31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562" y="1701448"/>
            <a:ext cx="10210875" cy="2152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30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140F4F4-3387-4366-B43F-8E0C53A5CB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68"/>
          <a:stretch/>
        </p:blipFill>
        <p:spPr>
          <a:xfrm>
            <a:off x="1522740" y="1737647"/>
            <a:ext cx="6314976" cy="209683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67131A3-C859-4012-9E70-AC732F9EC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9" y="3608746"/>
            <a:ext cx="8010584" cy="29956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5BDF-A131-494C-A0DD-9C27AD9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r>
              <a:rPr lang="en-US" sz="2400" dirty="0"/>
              <a:t>For an undirected graph: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50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3D8A1F42-A7EF-43B9-9412-90307DC87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11"/>
          <a:stretch/>
        </p:blipFill>
        <p:spPr>
          <a:xfrm>
            <a:off x="838200" y="2005741"/>
            <a:ext cx="6686599" cy="1751524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BA8378D2-5E20-45C8-9AA3-7A905D7E3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1" r="15462" b="32297"/>
          <a:stretch/>
        </p:blipFill>
        <p:spPr>
          <a:xfrm>
            <a:off x="5402114" y="1591330"/>
            <a:ext cx="5652747" cy="2450123"/>
          </a:xfrm>
          <a:prstGeom prst="rect">
            <a:avLst/>
          </a:prstGeom>
        </p:spPr>
      </p:pic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B110A2AD-8519-4C49-B56D-76BA7144F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8"/>
          <a:stretch/>
        </p:blipFill>
        <p:spPr>
          <a:xfrm>
            <a:off x="2752700" y="4367683"/>
            <a:ext cx="6686599" cy="1868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481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D0ED714-06E7-43F6-90D8-419DF0E86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1" y="1591576"/>
            <a:ext cx="10177537" cy="38624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03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BREADTH-FIRST SEARCH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CE77727-EB1F-4785-9103-A6AFE7079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2" y="1387457"/>
            <a:ext cx="9939410" cy="322899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9F1D68C-E483-4C64-B3F7-2C26C1291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2" y="4748140"/>
            <a:ext cx="10210875" cy="18145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t"/>
          <a:lstStyle/>
          <a:p>
            <a:r>
              <a:rPr lang="en-US" dirty="0"/>
              <a:t>PSEUDOCODE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C7287581-52B2-4800-B7C3-4D360155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8" y="1131767"/>
            <a:ext cx="7170336" cy="56475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1753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_W_TEXT" val="FUQ6MiPQ"/>
  <p:tag name="ARTICULATE_SLIDE_THUMBNAIL_REFRESH" val="1"/>
  <p:tag name="ARTICULATE_PROJECT_OPEN" val="0"/>
  <p:tag name="ARTICULATE_SLIDE_COUNT" val="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_w_Text">
  <a:themeElements>
    <a:clrScheme name="MITP">
      <a:dk1>
        <a:srgbClr val="434343"/>
      </a:dk1>
      <a:lt1>
        <a:sysClr val="window" lastClr="FFFFFF"/>
      </a:lt1>
      <a:dk2>
        <a:srgbClr val="A78966"/>
      </a:dk2>
      <a:lt2>
        <a:srgbClr val="EAE4DA"/>
      </a:lt2>
      <a:accent1>
        <a:srgbClr val="035B92"/>
      </a:accent1>
      <a:accent2>
        <a:srgbClr val="BE3048"/>
      </a:accent2>
      <a:accent3>
        <a:srgbClr val="C2E7FE"/>
      </a:accent3>
      <a:accent4>
        <a:srgbClr val="ECB6BF"/>
      </a:accent4>
      <a:accent5>
        <a:srgbClr val="035B92"/>
      </a:accent5>
      <a:accent6>
        <a:srgbClr val="BE3048"/>
      </a:accent6>
      <a:hlink>
        <a:srgbClr val="035B92"/>
      </a:hlink>
      <a:folHlink>
        <a:srgbClr val="BE304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5109</TotalTime>
  <Words>271</Words>
  <Application>Microsoft Macintosh PowerPoint</Application>
  <PresentationFormat>Widescreen</PresentationFormat>
  <Paragraphs>83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Palatino Linotype</vt:lpstr>
      <vt:lpstr>Times New Roman</vt:lpstr>
      <vt:lpstr>Wingdings</vt:lpstr>
      <vt:lpstr>Title_w_Text</vt:lpstr>
      <vt:lpstr>INTRODUCTION TO</vt:lpstr>
      <vt:lpstr>LECTURE NOTES FOR CHAPTER 20</vt:lpstr>
      <vt:lpstr>GRAPH REPRESENTATION</vt:lpstr>
      <vt:lpstr>ADJACENCY LISTS</vt:lpstr>
      <vt:lpstr>EXAMPLE</vt:lpstr>
      <vt:lpstr>ADJACENCY MATRIX</vt:lpstr>
      <vt:lpstr>BREADTH-FIRST SEARCH</vt:lpstr>
      <vt:lpstr>BREADTH-FIRST SEARCH (continued)</vt:lpstr>
      <vt:lpstr>PSEUDOCODE</vt:lpstr>
      <vt:lpstr>EXAMPLE</vt:lpstr>
      <vt:lpstr>PSEUDOCODE</vt:lpstr>
      <vt:lpstr>DEPTH-FIRST SEARCH</vt:lpstr>
      <vt:lpstr>DEPTH-FIRST SEARCH (continued)</vt:lpstr>
      <vt:lpstr>PSEUDOCODE</vt:lpstr>
      <vt:lpstr>PSEUDOCODE (continued)</vt:lpstr>
      <vt:lpstr>EXAMPLE</vt:lpstr>
      <vt:lpstr>THEOREM (PARENTHESIS THEOREM)</vt:lpstr>
      <vt:lpstr>CLASSIFICATION OF EDGES</vt:lpstr>
      <vt:lpstr>TOPOLOGICAL SORT</vt:lpstr>
      <vt:lpstr>EXAMPLE</vt:lpstr>
      <vt:lpstr>EXAMPLE (continued)</vt:lpstr>
      <vt:lpstr>EXAMPLE (continued)</vt:lpstr>
      <vt:lpstr>EXAMPLE (continued)</vt:lpstr>
      <vt:lpstr>EXAMPLE (continued)</vt:lpstr>
      <vt:lpstr>STRONGLY CONNECTED COMPONENTS</vt:lpstr>
      <vt:lpstr>EXAMPLE (continued)</vt:lpstr>
      <vt:lpstr>EXAMPLE (continued)</vt:lpstr>
      <vt:lpstr>EXAMPLE (continued)</vt:lpstr>
      <vt:lpstr>EXAMPLE (continued)</vt:lpstr>
      <vt:lpstr>EXAMPLE (continued)</vt:lpstr>
      <vt:lpstr>EXAMPLE (continued)</vt:lpstr>
      <vt:lpstr>EXAMPLE (continued)</vt:lpstr>
      <vt:lpstr>EXAMPLE (continued)</vt:lpstr>
      <vt:lpstr>STRONGLY CONNECTED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Agate</dc:creator>
  <cp:lastModifiedBy>Agate Development MI</cp:lastModifiedBy>
  <cp:revision>146</cp:revision>
  <dcterms:created xsi:type="dcterms:W3CDTF">2022-01-04T15:58:33Z</dcterms:created>
  <dcterms:modified xsi:type="dcterms:W3CDTF">2022-05-19T16:25:48Z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25741EB2-0642-4A76-8AEA-E5FD2C2CF090</vt:lpwstr>
  </property>
  <property fmtid="{D5CDD505-2E9C-101B-9397-08002B2CF9AE}" pid="3" name="ArticulatePath">
    <vt:lpwstr>MITP Template</vt:lpwstr>
  </property>
</Properties>
</file>